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Arimo" charset="0"/>
      <p:regular r:id="rId12"/>
    </p:embeddedFont>
    <p:embeddedFont>
      <p:font typeface="Syne" charset="0"/>
      <p:regular r:id="rId13"/>
    </p:embeddedFont>
    <p:embeddedFont>
      <p:font typeface="Calibri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8" d="100"/>
          <a:sy n="68" d="100"/>
        </p:scale>
        <p:origin x="-276" y="21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7188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636514"/>
            <a:ext cx="7415927" cy="3006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850"/>
              </a:lnSpc>
              <a:buNone/>
            </a:pPr>
            <a:r>
              <a:rPr lang="en-US" sz="63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Corporate Valuation Assignment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6350437" y="5012888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presentation outlines the process of corporate valuation using the relative valuation method. It explores the key considerations and choices involved in selecting comparable companies and determining appropriate financial multiples.</a:t>
            </a:r>
            <a:endParaRPr lang="en-US" sz="19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8075" y="7772400"/>
            <a:ext cx="3362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9012" y="678061"/>
            <a:ext cx="7805976" cy="1124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Introduction to Relative Valuation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69012" y="2303978"/>
            <a:ext cx="430054" cy="430054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831413" y="2384108"/>
            <a:ext cx="105251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290161" y="2303978"/>
            <a:ext cx="2698433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Comparative Analysis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290161" y="2699742"/>
            <a:ext cx="7184827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Relative valuation involves comparing a target company to similar firms within the same industry, utilizing financial multiples.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69012" y="3717369"/>
            <a:ext cx="430054" cy="430054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9" name="Text 6"/>
          <p:cNvSpPr/>
          <p:nvPr/>
        </p:nvSpPr>
        <p:spPr>
          <a:xfrm>
            <a:off x="799862" y="3797498"/>
            <a:ext cx="168354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290161" y="3717369"/>
            <a:ext cx="2799636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Simplicity &amp; Relevance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290161" y="4113133"/>
            <a:ext cx="7184827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method's simplicity and relevance in direct comparisons make it a popular choice for investors and analysts.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669012" y="5130760"/>
            <a:ext cx="430054" cy="430054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3" name="Text 10"/>
          <p:cNvSpPr/>
          <p:nvPr/>
        </p:nvSpPr>
        <p:spPr>
          <a:xfrm>
            <a:off x="797481" y="5210889"/>
            <a:ext cx="172998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290161" y="5130760"/>
            <a:ext cx="3088838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Multiples as Benchmarks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290161" y="5526524"/>
            <a:ext cx="7184827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Financial multiples like P/E, EV/EBITDA, and P/S serve as benchmarks for assessing the relative attractiveness of different companies.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669012" y="6544151"/>
            <a:ext cx="430054" cy="430054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7" name="Text 14"/>
          <p:cNvSpPr/>
          <p:nvPr/>
        </p:nvSpPr>
        <p:spPr>
          <a:xfrm>
            <a:off x="788075" y="6624280"/>
            <a:ext cx="191929" cy="269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1290161" y="6544151"/>
            <a:ext cx="3270290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Assumptions &amp; Limitations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290161" y="6939915"/>
            <a:ext cx="7184827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approach relies on the assumption that similar companies should trade at comparable multiples, considering factors like size, industry, and growth potential.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676519"/>
            <a:ext cx="12692896" cy="1452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Selection Criteria for Comparable Companies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745706"/>
            <a:ext cx="3007995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Industry Alignment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4355663"/>
            <a:ext cx="382893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Selecting companies from the same industry ensures comparability in market dynamics, regulations, and competitive landscapes.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07462" y="3745706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Company Size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5407462" y="4355663"/>
            <a:ext cx="382893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Market capitalization or revenue are considered to select companies with similar scale, minimizing distortions caused by size differences.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46231" y="3745706"/>
            <a:ext cx="3736777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Geographical Presence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9846231" y="4355663"/>
            <a:ext cx="382893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Companies operating in similar regions mitigate the impact of differing market conditions, such as regulations and consumer behavior.</a:t>
            </a:r>
            <a:endParaRPr lang="en-US" sz="19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2641" y="7772400"/>
            <a:ext cx="3362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809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512344"/>
            <a:ext cx="9188291" cy="654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Financial Health Considerations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968693" y="4500324"/>
            <a:ext cx="12692896" cy="2997756"/>
          </a:xfrm>
          <a:prstGeom prst="roundRect">
            <a:avLst>
              <a:gd name="adj" fmla="val 111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76312" y="4507944"/>
            <a:ext cx="12677656" cy="99417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98840" y="4649033"/>
            <a:ext cx="5890141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Profitability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1419" y="4649033"/>
            <a:ext cx="5890141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Companies should have similar profitability levels, ensuring that valuation differences aren't due to financial instability.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976312" y="5502116"/>
            <a:ext cx="12677656" cy="99417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198840" y="5643205"/>
            <a:ext cx="5890141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Growth Potential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41419" y="5643205"/>
            <a:ext cx="5890141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Comparable companies should exhibit similar growth potential, reflecting their ability to generate future earnings.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76312" y="6496288"/>
            <a:ext cx="12677656" cy="99417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198840" y="6637377"/>
            <a:ext cx="5890141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Financial Stability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1419" y="6637377"/>
            <a:ext cx="5890141" cy="711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Strong financial health, including debt levels, cash flow, and liquidity, is crucial for reliable comparisons.</a:t>
            </a:r>
            <a:endParaRPr lang="en-US" sz="17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8075" y="7772400"/>
            <a:ext cx="3362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0294" y="599003"/>
            <a:ext cx="6816804" cy="566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Choosing the Right Multiple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160294" y="1454229"/>
            <a:ext cx="7796212" cy="1399699"/>
          </a:xfrm>
          <a:prstGeom prst="roundRect">
            <a:avLst>
              <a:gd name="adj" fmla="val 2064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352818" y="1646753"/>
            <a:ext cx="2265402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EV/EBITDA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52818" y="2045375"/>
            <a:ext cx="7411164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Commonly used in capital-intensive industries, EV/EBITDA reflects operational profitability and adjusts for capital structure differences.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60294" y="3046452"/>
            <a:ext cx="7796212" cy="1399699"/>
          </a:xfrm>
          <a:prstGeom prst="roundRect">
            <a:avLst>
              <a:gd name="adj" fmla="val 2064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6352818" y="3238976"/>
            <a:ext cx="2265402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Net Debt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52818" y="3637598"/>
            <a:ext cx="7411164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Net debt considers the company's total debt minus cash and cash equivalents, providing a clearer picture of financial leverage.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60294" y="4638675"/>
            <a:ext cx="7796212" cy="1399699"/>
          </a:xfrm>
          <a:prstGeom prst="roundRect">
            <a:avLst>
              <a:gd name="adj" fmla="val 2064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6352818" y="4831199"/>
            <a:ext cx="2265402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EV/Revenue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352818" y="5229820"/>
            <a:ext cx="7411164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EV/Revenue measures the enterprise value relative to revenue, providing insights into the market's valuation of the company's sales.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60294" y="6230898"/>
            <a:ext cx="7796212" cy="1399699"/>
          </a:xfrm>
          <a:prstGeom prst="roundRect">
            <a:avLst>
              <a:gd name="adj" fmla="val 2064"/>
            </a:avLst>
          </a:prstGeom>
          <a:solidFill>
            <a:srgbClr val="2B2952"/>
          </a:solidFill>
          <a:ln/>
        </p:spPr>
      </p:sp>
      <p:sp>
        <p:nvSpPr>
          <p:cNvPr id="14" name="Text 11"/>
          <p:cNvSpPr/>
          <p:nvPr/>
        </p:nvSpPr>
        <p:spPr>
          <a:xfrm>
            <a:off x="6352818" y="6423422"/>
            <a:ext cx="2265402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P/E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352818" y="6822043"/>
            <a:ext cx="7411164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Price-to-earnings ratio reflects the market's perception of the company's earnings potential and growth prospects.</a:t>
            </a:r>
            <a:endParaRPr lang="en-US" sz="15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8075" y="7787228"/>
            <a:ext cx="3362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856" y="752951"/>
            <a:ext cx="7644289" cy="1260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Rationale for Excluding Other Multiples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856" y="2334458"/>
            <a:ext cx="1071205" cy="17140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42411" y="2548652"/>
            <a:ext cx="3189089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Price-to-Earnings (P/E)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142411" y="2992160"/>
            <a:ext cx="625173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Can be distorted by differences in capital structure or tax rates, impacting the comparability of valuations.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856" y="4048482"/>
            <a:ext cx="1071205" cy="17140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42411" y="4262676"/>
            <a:ext cx="2706648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Price-to-Sales (P/S)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142411" y="4706183"/>
            <a:ext cx="625173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Less meaningful if profit margins vary significantly across companies, making it difficult to draw accurate comparisons.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856" y="5762506"/>
            <a:ext cx="1071205" cy="17140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42411" y="5976699"/>
            <a:ext cx="2704862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Price-to-Book (P/B)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142411" y="6420207"/>
            <a:ext cx="6251734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Not reliable in industries with intangible assets, like technology, where book value may not reflect the true value of assets.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0294" y="599003"/>
            <a:ext cx="6776561" cy="566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Applying Relative Valuation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437709" y="1454229"/>
            <a:ext cx="22860" cy="6176367"/>
          </a:xfrm>
          <a:prstGeom prst="roundRect">
            <a:avLst>
              <a:gd name="adj" fmla="val 126357"/>
            </a:avLst>
          </a:prstGeom>
          <a:solidFill>
            <a:srgbClr val="44426B"/>
          </a:solidFill>
          <a:ln/>
        </p:spPr>
      </p:sp>
      <p:sp>
        <p:nvSpPr>
          <p:cNvPr id="5" name="Shape 2"/>
          <p:cNvSpPr/>
          <p:nvPr/>
        </p:nvSpPr>
        <p:spPr>
          <a:xfrm>
            <a:off x="6642914" y="1875949"/>
            <a:ext cx="673894" cy="22860"/>
          </a:xfrm>
          <a:prstGeom prst="roundRect">
            <a:avLst>
              <a:gd name="adj" fmla="val 126357"/>
            </a:avLst>
          </a:prstGeom>
          <a:solidFill>
            <a:srgbClr val="44426B"/>
          </a:solidFill>
          <a:ln/>
        </p:spPr>
      </p:sp>
      <p:sp>
        <p:nvSpPr>
          <p:cNvPr id="6" name="Shape 3"/>
          <p:cNvSpPr/>
          <p:nvPr/>
        </p:nvSpPr>
        <p:spPr>
          <a:xfrm>
            <a:off x="6232505" y="1670804"/>
            <a:ext cx="433268" cy="4332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7" name="Text 4"/>
          <p:cNvSpPr/>
          <p:nvPr/>
        </p:nvSpPr>
        <p:spPr>
          <a:xfrm>
            <a:off x="6396097" y="1751528"/>
            <a:ext cx="105966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7508200" y="1646753"/>
            <a:ext cx="2265402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Collection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08200" y="2045375"/>
            <a:ext cx="6448306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Gather financial data for the target company and its comparable peers, ensuring consistency and accuracy.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42914" y="3468172"/>
            <a:ext cx="673894" cy="22860"/>
          </a:xfrm>
          <a:prstGeom prst="roundRect">
            <a:avLst>
              <a:gd name="adj" fmla="val 126357"/>
            </a:avLst>
          </a:prstGeom>
          <a:solidFill>
            <a:srgbClr val="44426B"/>
          </a:solidFill>
          <a:ln/>
        </p:spPr>
      </p:sp>
      <p:sp>
        <p:nvSpPr>
          <p:cNvPr id="11" name="Shape 8"/>
          <p:cNvSpPr/>
          <p:nvPr/>
        </p:nvSpPr>
        <p:spPr>
          <a:xfrm>
            <a:off x="6232505" y="3263027"/>
            <a:ext cx="433268" cy="4332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2" name="Text 9"/>
          <p:cNvSpPr/>
          <p:nvPr/>
        </p:nvSpPr>
        <p:spPr>
          <a:xfrm>
            <a:off x="6364307" y="3343751"/>
            <a:ext cx="16954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7508200" y="3238976"/>
            <a:ext cx="2493288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Multiple Calculation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08200" y="3637598"/>
            <a:ext cx="6448306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Calculate the selected financial multiple for both the target company and its peers, using relevant financial information.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42914" y="5060394"/>
            <a:ext cx="673894" cy="22860"/>
          </a:xfrm>
          <a:prstGeom prst="roundRect">
            <a:avLst>
              <a:gd name="adj" fmla="val 126357"/>
            </a:avLst>
          </a:prstGeom>
          <a:solidFill>
            <a:srgbClr val="44426B"/>
          </a:solidFill>
          <a:ln/>
        </p:spPr>
      </p:sp>
      <p:sp>
        <p:nvSpPr>
          <p:cNvPr id="16" name="Shape 13"/>
          <p:cNvSpPr/>
          <p:nvPr/>
        </p:nvSpPr>
        <p:spPr>
          <a:xfrm>
            <a:off x="6232505" y="4855250"/>
            <a:ext cx="433268" cy="4332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17" name="Text 14"/>
          <p:cNvSpPr/>
          <p:nvPr/>
        </p:nvSpPr>
        <p:spPr>
          <a:xfrm>
            <a:off x="6362045" y="4935974"/>
            <a:ext cx="174188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7508200" y="4831199"/>
            <a:ext cx="2689860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Valuation Adjustment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7508200" y="5229820"/>
            <a:ext cx="6448306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Adjust the valuation based on any significant differences in company characteristics, including size, growth, or risk.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42914" y="6652617"/>
            <a:ext cx="673894" cy="22860"/>
          </a:xfrm>
          <a:prstGeom prst="roundRect">
            <a:avLst>
              <a:gd name="adj" fmla="val 126357"/>
            </a:avLst>
          </a:prstGeom>
          <a:solidFill>
            <a:srgbClr val="44426B"/>
          </a:solidFill>
          <a:ln/>
        </p:spPr>
      </p:sp>
      <p:sp>
        <p:nvSpPr>
          <p:cNvPr id="21" name="Shape 18"/>
          <p:cNvSpPr/>
          <p:nvPr/>
        </p:nvSpPr>
        <p:spPr>
          <a:xfrm>
            <a:off x="6232505" y="6447473"/>
            <a:ext cx="433268" cy="433268"/>
          </a:xfrm>
          <a:prstGeom prst="roundRect">
            <a:avLst>
              <a:gd name="adj" fmla="val 6667"/>
            </a:avLst>
          </a:prstGeom>
          <a:solidFill>
            <a:srgbClr val="2B2952"/>
          </a:solidFill>
          <a:ln/>
        </p:spPr>
      </p:sp>
      <p:sp>
        <p:nvSpPr>
          <p:cNvPr id="22" name="Text 19"/>
          <p:cNvSpPr/>
          <p:nvPr/>
        </p:nvSpPr>
        <p:spPr>
          <a:xfrm>
            <a:off x="6352520" y="6528197"/>
            <a:ext cx="193238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7508200" y="6423422"/>
            <a:ext cx="2591395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Valuation Estimation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7508200" y="6822043"/>
            <a:ext cx="6448306" cy="616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Apply the adjusted multiple to the target company's financial data to estimate its fair market value.</a:t>
            </a:r>
            <a:endParaRPr lang="en-US" sz="15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5690" y="7630596"/>
            <a:ext cx="3362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455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349585"/>
            <a:ext cx="5168265" cy="6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Conclusion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693" y="4325064"/>
            <a:ext cx="549116" cy="5491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68693" y="5093732"/>
            <a:ext cx="290155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Data-Driven Insights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968693" y="5548313"/>
            <a:ext cx="2926080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Relative valuation provides data-driven insights into a company's value, facilitating informed investment decisions.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4218" y="4325064"/>
            <a:ext cx="549116" cy="54911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24218" y="5093732"/>
            <a:ext cx="2926199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Industry Benchmarking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4224218" y="5871210"/>
            <a:ext cx="2926199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It enables comparison with peers, providing a context for understanding a company's relative performance and valuation.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9863" y="4325064"/>
            <a:ext cx="549116" cy="54911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79863" y="5093732"/>
            <a:ext cx="2926080" cy="6457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Quantitative Approach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479863" y="5871210"/>
            <a:ext cx="2926080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method relies on quantitative analysis, providing a structured and objective approach to valuation.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35389" y="4325064"/>
            <a:ext cx="549116" cy="54911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735389" y="5093732"/>
            <a:ext cx="2584133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9E1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Strategic Insights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10735389" y="5548313"/>
            <a:ext cx="2926199" cy="1757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Relative valuation can inform strategic decisions, including mergers and acquisitions, capital budgeting, and financial planning.</a:t>
            </a:r>
            <a:endParaRPr lang="en-US" sz="17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5872" y="7648923"/>
            <a:ext cx="3362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662595"/>
            <a:ext cx="11618238" cy="2904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1400"/>
              </a:lnSpc>
              <a:buNone/>
            </a:pPr>
            <a:r>
              <a:rPr lang="en-US" sz="91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Thank
       You</a:t>
            </a:r>
            <a:endParaRPr lang="en-US" sz="91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8075" y="7772400"/>
            <a:ext cx="3362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601</Words>
  <Application>Microsoft Office PowerPoint</Application>
  <PresentationFormat>Custom</PresentationFormat>
  <Paragraphs>77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Arimo</vt:lpstr>
      <vt:lpstr>Syne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LENOVO</cp:lastModifiedBy>
  <cp:revision>2</cp:revision>
  <dcterms:created xsi:type="dcterms:W3CDTF">2024-09-25T15:35:20Z</dcterms:created>
  <dcterms:modified xsi:type="dcterms:W3CDTF">2024-09-25T15:42:23Z</dcterms:modified>
</cp:coreProperties>
</file>